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3" r:id="rId8"/>
    <p:sldId id="260" r:id="rId9"/>
    <p:sldId id="261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542A51-6AD8-4A85-851B-FEA7998BB594}" type="datetimeFigureOut">
              <a:rPr lang="ru-RU" smtClean="0"/>
              <a:pPr/>
              <a:t>30.07.2022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CD6D5-AB83-4A93-BD36-A7FB6899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Игровые приемы в обучении детей звуковому анализу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143248"/>
            <a:ext cx="5572164" cy="3014682"/>
          </a:xfrm>
        </p:spPr>
        <p:txBody>
          <a:bodyPr>
            <a:normAutofit/>
          </a:bodyPr>
          <a:lstStyle/>
          <a:p>
            <a:pPr algn="r"/>
            <a:endParaRPr lang="ru-RU" sz="1800" b="1" dirty="0" smtClean="0"/>
          </a:p>
          <a:p>
            <a:pPr algn="r"/>
            <a:endParaRPr lang="ru-RU" sz="1800" b="1" dirty="0"/>
          </a:p>
          <a:p>
            <a:pPr algn="r"/>
            <a:endParaRPr lang="ru-RU" sz="1800" b="1" dirty="0" smtClean="0"/>
          </a:p>
          <a:p>
            <a:pPr algn="r"/>
            <a:endParaRPr lang="ru-RU" sz="1800" b="1" dirty="0"/>
          </a:p>
          <a:p>
            <a:pPr algn="r"/>
            <a:r>
              <a:rPr lang="ru-RU" sz="1800" b="1" dirty="0" smtClean="0"/>
              <a:t>Учитель-логопед</a:t>
            </a:r>
            <a:endParaRPr lang="en-US" sz="1800" b="1" dirty="0" smtClean="0"/>
          </a:p>
          <a:p>
            <a:pPr algn="r"/>
            <a:r>
              <a:rPr lang="ru-RU" sz="1800" b="1" dirty="0" smtClean="0"/>
              <a:t> </a:t>
            </a:r>
            <a:r>
              <a:rPr lang="ru-RU" sz="1800" b="1" dirty="0" smtClean="0"/>
              <a:t>МБОУ «Начальная школа-детский сад №8»</a:t>
            </a:r>
            <a:endParaRPr lang="en-US" sz="1800" b="1" dirty="0" smtClean="0"/>
          </a:p>
          <a:p>
            <a:pPr algn="r"/>
            <a:r>
              <a:rPr lang="ru-RU" sz="1800" b="1" dirty="0" smtClean="0"/>
              <a:t> г. Белгорода </a:t>
            </a:r>
          </a:p>
          <a:p>
            <a:pPr algn="r"/>
            <a:r>
              <a:rPr lang="ru-RU" sz="1800" b="1" dirty="0" smtClean="0"/>
              <a:t>Олейник Ж.М.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MyDoc\Desktop\фото пособие\IMG_20190606_12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14620"/>
            <a:ext cx="5286380" cy="39647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Звуковые стаканчики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MyDoc\Desktop\фото пособие\IMG_20190606_1203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262467" cy="319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Игра «Отгадай слово по первым звукам»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MyDoc\Desktop\фото пособие\IMG_20190605_141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337465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Желаю ВАМ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Интересных занятий!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Успехов и побед!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Звуковой анализ - это интересно!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звуковому анализу слов необходимо для успешного обучения в школе.</a:t>
            </a:r>
          </a:p>
          <a:p>
            <a:r>
              <a:rPr lang="ru-RU" dirty="0" smtClean="0"/>
              <a:t>В игровой форме можно это сделать легко и интересно!</a:t>
            </a:r>
          </a:p>
          <a:p>
            <a:r>
              <a:rPr lang="ru-RU" dirty="0" smtClean="0"/>
              <a:t>Многие игры можно изготовить вместе с ребенком!</a:t>
            </a:r>
          </a:p>
          <a:p>
            <a:r>
              <a:rPr lang="ru-RU" dirty="0" smtClean="0"/>
              <a:t>Помогут в этом прищепки, крышечки, стаканчики, детские конструкторы, магнитики, картинки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Подготовительная работа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Сначала надо выучить: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Звуки бывают гласными и согласными</a:t>
            </a:r>
          </a:p>
          <a:p>
            <a:pPr>
              <a:buNone/>
            </a:pPr>
            <a:r>
              <a:rPr lang="ru-RU" dirty="0" smtClean="0"/>
              <a:t>-Гласные звуки поются, при произнесении во рту нет преграды: А_О_У_И_Э_Ы</a:t>
            </a:r>
          </a:p>
          <a:p>
            <a:pPr>
              <a:buNone/>
            </a:pPr>
            <a:r>
              <a:rPr lang="ru-RU" dirty="0" smtClean="0"/>
              <a:t> Гласных звуков 6. Гласных букв 10</a:t>
            </a:r>
          </a:p>
          <a:p>
            <a:pPr>
              <a:buNone/>
            </a:pPr>
            <a:r>
              <a:rPr lang="ru-RU" dirty="0" smtClean="0"/>
              <a:t> Гласный – в рубашке красной! </a:t>
            </a:r>
          </a:p>
          <a:p>
            <a:r>
              <a:rPr lang="ru-RU" dirty="0" smtClean="0"/>
              <a:t>- При произнесении согласных во рту воздух встречает преграду: губы, зубы, язык.</a:t>
            </a:r>
          </a:p>
          <a:p>
            <a:r>
              <a:rPr lang="ru-RU" dirty="0" smtClean="0"/>
              <a:t>Согласные бывают </a:t>
            </a:r>
          </a:p>
          <a:p>
            <a:pPr>
              <a:buNone/>
            </a:pPr>
            <a:r>
              <a:rPr lang="ru-RU" dirty="0" smtClean="0"/>
              <a:t>твердыми – обозначаем синим цветом; </a:t>
            </a:r>
          </a:p>
          <a:p>
            <a:pPr>
              <a:buNone/>
            </a:pPr>
            <a:r>
              <a:rPr lang="ru-RU" dirty="0" smtClean="0"/>
              <a:t>мягкими – обозначаем зеленым цветом</a:t>
            </a:r>
          </a:p>
          <a:p>
            <a:pPr>
              <a:buNone/>
            </a:pPr>
            <a:r>
              <a:rPr lang="ru-RU" dirty="0" smtClean="0"/>
              <a:t>Всегда твердые: </a:t>
            </a:r>
            <a:r>
              <a:rPr lang="ru-RU" b="1" dirty="0" smtClean="0">
                <a:solidFill>
                  <a:srgbClr val="0070C0"/>
                </a:solidFill>
              </a:rPr>
              <a:t>Ш-Ж-Ц</a:t>
            </a:r>
          </a:p>
          <a:p>
            <a:pPr>
              <a:buNone/>
            </a:pPr>
            <a:r>
              <a:rPr lang="ru-RU" dirty="0" smtClean="0"/>
              <a:t>Всегда мягкие: </a:t>
            </a:r>
            <a:r>
              <a:rPr lang="ru-RU" b="1" dirty="0" smtClean="0">
                <a:solidFill>
                  <a:srgbClr val="00B050"/>
                </a:solidFill>
              </a:rPr>
              <a:t>Щ-Ч</a:t>
            </a:r>
            <a:r>
              <a:rPr lang="en-US" b="1" dirty="0" smtClean="0">
                <a:solidFill>
                  <a:srgbClr val="00B05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1500174"/>
            <a:ext cx="28575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1500174"/>
            <a:ext cx="285752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1500174"/>
            <a:ext cx="285752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143248"/>
            <a:ext cx="28575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786322"/>
            <a:ext cx="285752" cy="285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5214950"/>
            <a:ext cx="285752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Звуковая  линейка с прищепками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MyDoc\Desktop\фото пособие\IMG_20190605_13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Звуковая линейка  с крышечками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MyDoc\Desktop\фото пособие\IMG_20190605_131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395" b="10985"/>
          <a:stretch>
            <a:fillRect/>
          </a:stretch>
        </p:blipFill>
        <p:spPr bwMode="auto">
          <a:xfrm rot="21331673">
            <a:off x="433970" y="1576864"/>
            <a:ext cx="5070567" cy="4000528"/>
          </a:xfrm>
          <a:prstGeom prst="rect">
            <a:avLst/>
          </a:prstGeom>
          <a:noFill/>
        </p:spPr>
      </p:pic>
      <p:pic>
        <p:nvPicPr>
          <p:cNvPr id="3077" name="Picture 5" descr="d:\MyDoc\Desktop\фото пособие\IMG_20190605_131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714876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«Подбери к схемам подходящую картинку»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MyDoc\Desktop\фото пособие\IMG_20190605_13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804074" cy="5072098"/>
          </a:xfrm>
          <a:prstGeom prst="rect">
            <a:avLst/>
          </a:prstGeom>
          <a:noFill/>
        </p:spPr>
      </p:pic>
      <p:pic>
        <p:nvPicPr>
          <p:cNvPr id="4099" name="Picture 3" descr="d:\MyDoc\Desktop\фото пособие\IMG_20190605_133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51128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Игра «Супермаркет»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(«деньги» – звуковые схемы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«товар» - картинки)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d:\MyDoc\Desktop\фото пособие\IMG_20190605_133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231356" cy="4308475"/>
          </a:xfrm>
          <a:prstGeom prst="rect">
            <a:avLst/>
          </a:prstGeom>
          <a:noFill/>
        </p:spPr>
      </p:pic>
      <p:pic>
        <p:nvPicPr>
          <p:cNvPr id="5" name="Picture 2" descr="d:\MyDoc\Desktop\фото пособие\IMG_20190605_133516.jpg"/>
          <p:cNvPicPr>
            <a:picLocks noChangeAspect="1" noChangeArrowheads="1"/>
          </p:cNvPicPr>
          <p:nvPr/>
        </p:nvPicPr>
        <p:blipFill>
          <a:blip r:embed="rId3" cstate="print"/>
          <a:srcRect t="2817" b="50704"/>
          <a:stretch>
            <a:fillRect/>
          </a:stretch>
        </p:blipFill>
        <p:spPr bwMode="auto">
          <a:xfrm>
            <a:off x="4286248" y="1928802"/>
            <a:ext cx="3804074" cy="2357454"/>
          </a:xfrm>
          <a:prstGeom prst="rect">
            <a:avLst/>
          </a:prstGeom>
          <a:noFill/>
        </p:spPr>
      </p:pic>
      <p:pic>
        <p:nvPicPr>
          <p:cNvPr id="6" name="Picture 2" descr="d:\MyDoc\Desktop\фото пособие\IMG_20190605_133516.jpg"/>
          <p:cNvPicPr>
            <a:picLocks noChangeAspect="1" noChangeArrowheads="1"/>
          </p:cNvPicPr>
          <p:nvPr/>
        </p:nvPicPr>
        <p:blipFill>
          <a:blip r:embed="rId4" cstate="print"/>
          <a:srcRect l="7512" t="60564" r="469"/>
          <a:stretch>
            <a:fillRect/>
          </a:stretch>
        </p:blipFill>
        <p:spPr bwMode="auto">
          <a:xfrm>
            <a:off x="4286248" y="4500570"/>
            <a:ext cx="375049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Звуковая гусеница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MyDoc\Desktop\фото пособие\IMG_20190605_134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053975" cy="4071966"/>
          </a:xfrm>
          <a:prstGeom prst="rect">
            <a:avLst/>
          </a:prstGeom>
          <a:noFill/>
        </p:spPr>
      </p:pic>
      <p:pic>
        <p:nvPicPr>
          <p:cNvPr id="5123" name="Picture 3" descr="d:\MyDoc\Desktop\фото пособие\IMG_20190605_134111.jpg"/>
          <p:cNvPicPr>
            <a:picLocks noChangeAspect="1" noChangeArrowheads="1"/>
          </p:cNvPicPr>
          <p:nvPr/>
        </p:nvPicPr>
        <p:blipFill>
          <a:blip r:embed="rId3" cstate="print"/>
          <a:srcRect r="6382"/>
          <a:stretch>
            <a:fillRect/>
          </a:stretch>
        </p:blipFill>
        <p:spPr bwMode="auto">
          <a:xfrm>
            <a:off x="5786400" y="1357298"/>
            <a:ext cx="3143318" cy="4476800"/>
          </a:xfrm>
          <a:prstGeom prst="rect">
            <a:avLst/>
          </a:prstGeom>
          <a:noFill/>
        </p:spPr>
      </p:pic>
      <p:pic>
        <p:nvPicPr>
          <p:cNvPr id="5124" name="Picture 4" descr="d:\MyDoc\Desktop\фото пособие\IMG_20190605_134144.jpg"/>
          <p:cNvPicPr>
            <a:picLocks noChangeAspect="1" noChangeArrowheads="1"/>
          </p:cNvPicPr>
          <p:nvPr/>
        </p:nvPicPr>
        <p:blipFill>
          <a:blip r:embed="rId4" cstate="print"/>
          <a:srcRect t="5500" r="8000" b="6000"/>
          <a:stretch>
            <a:fillRect/>
          </a:stretch>
        </p:blipFill>
        <p:spPr bwMode="auto">
          <a:xfrm>
            <a:off x="2500298" y="2357430"/>
            <a:ext cx="328614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Звуковые бусы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MyDoc\Desktop\фото пособие\IMG_20190605_134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85860"/>
            <a:ext cx="3837399" cy="5116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189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Wingdings</vt:lpstr>
      <vt:lpstr>Wingdings 2</vt:lpstr>
      <vt:lpstr>Wingdings 3</vt:lpstr>
      <vt:lpstr>Апекс</vt:lpstr>
      <vt:lpstr>Игровые приемы в обучении детей звуковому анализу</vt:lpstr>
      <vt:lpstr>Звуковой анализ - это интересно!</vt:lpstr>
      <vt:lpstr> Подготовительная работа Сначала надо выучить:  </vt:lpstr>
      <vt:lpstr>Звуковая  линейка с прищепками</vt:lpstr>
      <vt:lpstr>Звуковая линейка  с крышечками</vt:lpstr>
      <vt:lpstr>Игра «Подбери к схемам подходящую картинку»</vt:lpstr>
      <vt:lpstr>Игра «Супермаркет» («деньги» – звуковые схемы «товар» - картинки)</vt:lpstr>
      <vt:lpstr>Звуковая гусеница</vt:lpstr>
      <vt:lpstr>Звуковые бусы </vt:lpstr>
      <vt:lpstr>Звуковые стаканчики</vt:lpstr>
      <vt:lpstr>Игра «Отгадай слово по первым звукам»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приемы в обучении детей звуковому анализу</dc:title>
  <dc:creator>Жанна</dc:creator>
  <cp:lastModifiedBy>жанна олейник</cp:lastModifiedBy>
  <cp:revision>3</cp:revision>
  <dcterms:created xsi:type="dcterms:W3CDTF">2019-06-06T06:56:44Z</dcterms:created>
  <dcterms:modified xsi:type="dcterms:W3CDTF">2022-07-30T07:54:03Z</dcterms:modified>
</cp:coreProperties>
</file>